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ECDC2A1-0E46-4367-B616-0742D0D3000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2120344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CDC2A1-0E46-4367-B616-0742D0D3000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3796601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CDC2A1-0E46-4367-B616-0742D0D3000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875046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ECDC2A1-0E46-4367-B616-0742D0D3000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301780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ECDC2A1-0E46-4367-B616-0742D0D3000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2757982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ECDC2A1-0E46-4367-B616-0742D0D30000}"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287334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ECDC2A1-0E46-4367-B616-0742D0D30000}"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1589804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ECDC2A1-0E46-4367-B616-0742D0D30000}"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3786328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CDC2A1-0E46-4367-B616-0742D0D30000}"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39593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ECDC2A1-0E46-4367-B616-0742D0D30000}"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1546357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ECDC2A1-0E46-4367-B616-0742D0D30000}"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2F2909-5884-4359-8B69-CE09A2DD19E8}" type="slidenum">
              <a:rPr lang="ru-RU" smtClean="0"/>
              <a:t>‹#›</a:t>
            </a:fld>
            <a:endParaRPr lang="ru-RU"/>
          </a:p>
        </p:txBody>
      </p:sp>
    </p:spTree>
    <p:extLst>
      <p:ext uri="{BB962C8B-B14F-4D97-AF65-F5344CB8AC3E}">
        <p14:creationId xmlns:p14="http://schemas.microsoft.com/office/powerpoint/2010/main" val="167993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DC2A1-0E46-4367-B616-0742D0D30000}"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2F2909-5884-4359-8B69-CE09A2DD19E8}" type="slidenum">
              <a:rPr lang="ru-RU" smtClean="0"/>
              <a:t>‹#›</a:t>
            </a:fld>
            <a:endParaRPr lang="ru-RU"/>
          </a:p>
        </p:txBody>
      </p:sp>
    </p:spTree>
    <p:extLst>
      <p:ext uri="{BB962C8B-B14F-4D97-AF65-F5344CB8AC3E}">
        <p14:creationId xmlns:p14="http://schemas.microsoft.com/office/powerpoint/2010/main" val="2697666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620689"/>
            <a:ext cx="7918648" cy="1656183"/>
          </a:xfrm>
        </p:spPr>
        <p:txBody>
          <a:bodyPr/>
          <a:lstStyle/>
          <a:p>
            <a:r>
              <a:rPr lang="ru-RU" dirty="0" smtClean="0"/>
              <a:t>Д</a:t>
            </a:r>
            <a:r>
              <a:rPr lang="kk-KZ" dirty="0" smtClean="0"/>
              <a:t>әріс 4</a:t>
            </a:r>
            <a:endParaRPr lang="ru-RU" dirty="0"/>
          </a:p>
        </p:txBody>
      </p:sp>
      <p:sp>
        <p:nvSpPr>
          <p:cNvPr id="3" name="Подзаголовок 2"/>
          <p:cNvSpPr>
            <a:spLocks noGrp="1"/>
          </p:cNvSpPr>
          <p:nvPr>
            <p:ph type="subTitle" idx="1"/>
          </p:nvPr>
        </p:nvSpPr>
        <p:spPr>
          <a:xfrm>
            <a:off x="899592" y="1844824"/>
            <a:ext cx="6872808" cy="3793976"/>
          </a:xfrm>
        </p:spPr>
        <p:txBody>
          <a:bodyPr/>
          <a:lstStyle/>
          <a:p>
            <a:r>
              <a:rPr lang="ru-RU" dirty="0" err="1">
                <a:latin typeface="Times New Roman" panose="02020603050405020304" pitchFamily="18" charset="0"/>
                <a:cs typeface="Times New Roman" panose="02020603050405020304" pitchFamily="18" charset="0"/>
              </a:rPr>
              <a:t>Құрылыстың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техникалық-экономикалық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ерекшеліктері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45767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76672"/>
            <a:ext cx="8229600" cy="4525963"/>
          </a:xfrm>
        </p:spPr>
        <p:txBody>
          <a:bodyPr>
            <a:normAutofit fontScale="85000" lnSpcReduction="20000"/>
          </a:bodyPr>
          <a:lstStyle/>
          <a:p>
            <a:pPr marL="0" indent="0" algn="just">
              <a:buNone/>
            </a:pPr>
            <a:r>
              <a:rPr lang="kk-KZ" smtClean="0">
                <a:latin typeface="Times New Roman" panose="02020603050405020304" pitchFamily="18" charset="0"/>
                <a:cs typeface="Times New Roman" panose="02020603050405020304" pitchFamily="18" charset="0"/>
              </a:rPr>
              <a:t>	Құрылыстағы </a:t>
            </a:r>
            <a:r>
              <a:rPr lang="kk-KZ" dirty="0">
                <a:latin typeface="Times New Roman" panose="02020603050405020304" pitchFamily="18" charset="0"/>
                <a:cs typeface="Times New Roman" panose="02020603050405020304" pitchFamily="18" charset="0"/>
              </a:rPr>
              <a:t>өзара іс-қимыл байланыстары әсер етудің ықтималды сипаты бар (ауа райы жағдайлары, жеткізілімдердің істен шығуы және т.б.) серпінді дамып келе жатқан өндірістік процестер жағдайында іске асырылатындығын ескере отырып, құрылысты ұйымдастыру және басқару жүйесі өзара іс-қимыл байланыстарының сенімділігін қамтамасыз етуге және оларға барынша мүмкін тұрақтылық дәрежесін беруге арналған реттеушілердің тиімді жүйесін көздеуі тиіс. Бұған резервтік қуаттар, өндірістік қорлар, резервтік қорлар және т. б. құру арқылы қол жеткізуге болады.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93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19256" cy="5649491"/>
          </a:xfrm>
        </p:spPr>
        <p:txBody>
          <a:bodyPr>
            <a:normAutofit lnSpcReduction="10000"/>
          </a:bodyPr>
          <a:lstStyle/>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Техникалық-экономикалық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материалдық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өндіріс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шаруашылығының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салаларынан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айтарлықтай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айырмашылығы</a:t>
            </a:r>
            <a:r>
              <a:rPr lang="ru-RU" dirty="0">
                <a:latin typeface="Times New Roman" panose="02020603050405020304" pitchFamily="18" charset="0"/>
                <a:cs typeface="Times New Roman" panose="02020603050405020304" pitchFamily="18" charset="0"/>
              </a:rPr>
              <a:t> бар. </a:t>
            </a:r>
            <a:endParaRPr lang="ru-RU" dirty="0" smtClean="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Бұл</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өнімдерінің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қаражатты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инвестициялау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шарттарымен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игеру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қайтарумен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ұйымдастыру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әдістерімен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өндірісінің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технологиясының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ерекшеліктерімен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түсіндіріледі</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1003826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332656"/>
            <a:ext cx="8147248" cy="5793507"/>
          </a:xfrm>
        </p:spPr>
        <p:txBody>
          <a:bodyPr>
            <a:normAutofit fontScale="92500"/>
          </a:bodyPr>
          <a:lstStyle/>
          <a:p>
            <a:pPr marL="0" indent="0" algn="just">
              <a:buNone/>
            </a:pPr>
            <a:r>
              <a:rPr lang="ru-RU" dirty="0" smtClean="0"/>
              <a:t>	</a:t>
            </a:r>
            <a:r>
              <a:rPr lang="ru-RU" dirty="0" err="1" smtClean="0"/>
              <a:t>Құрылыс</a:t>
            </a:r>
            <a:r>
              <a:rPr lang="ru-RU" dirty="0" smtClean="0"/>
              <a:t> </a:t>
            </a:r>
            <a:r>
              <a:rPr lang="ru-RU" dirty="0" err="1"/>
              <a:t>өнімі</a:t>
            </a:r>
            <a:r>
              <a:rPr lang="ru-RU" dirty="0"/>
              <a:t> (</a:t>
            </a:r>
            <a:r>
              <a:rPr lang="ru-RU" dirty="0" err="1"/>
              <a:t>ғимараттар</a:t>
            </a:r>
            <a:r>
              <a:rPr lang="ru-RU" dirty="0"/>
              <a:t>, </a:t>
            </a:r>
            <a:r>
              <a:rPr lang="ru-RU" dirty="0" err="1"/>
              <a:t>құрылыстар</a:t>
            </a:r>
            <a:r>
              <a:rPr lang="ru-RU" dirty="0"/>
              <a:t>) </a:t>
            </a:r>
            <a:r>
              <a:rPr lang="ru-RU" dirty="0" err="1"/>
              <a:t>белгілі</a:t>
            </a:r>
            <a:r>
              <a:rPr lang="ru-RU" dirty="0"/>
              <a:t> </a:t>
            </a:r>
            <a:r>
              <a:rPr lang="ru-RU" dirty="0" err="1"/>
              <a:t>бір</a:t>
            </a:r>
            <a:r>
              <a:rPr lang="ru-RU" dirty="0"/>
              <a:t> </a:t>
            </a:r>
            <a:r>
              <a:rPr lang="ru-RU" dirty="0" err="1"/>
              <a:t>жер</a:t>
            </a:r>
            <a:r>
              <a:rPr lang="ru-RU" dirty="0"/>
              <a:t> </a:t>
            </a:r>
            <a:r>
              <a:rPr lang="ru-RU" dirty="0" err="1"/>
              <a:t>учаскесінде</a:t>
            </a:r>
            <a:r>
              <a:rPr lang="ru-RU" dirty="0"/>
              <a:t> </a:t>
            </a:r>
            <a:r>
              <a:rPr lang="ru-RU" dirty="0" err="1"/>
              <a:t>жасалады</a:t>
            </a:r>
            <a:r>
              <a:rPr lang="ru-RU" dirty="0"/>
              <a:t> </a:t>
            </a:r>
            <a:r>
              <a:rPr lang="ru-RU" dirty="0" err="1"/>
              <a:t>және</a:t>
            </a:r>
            <a:r>
              <a:rPr lang="ru-RU" dirty="0"/>
              <a:t> </a:t>
            </a:r>
            <a:r>
              <a:rPr lang="ru-RU" dirty="0" err="1"/>
              <a:t>құрылыстың</a:t>
            </a:r>
            <a:r>
              <a:rPr lang="ru-RU" dirty="0"/>
              <a:t> </a:t>
            </a:r>
            <a:r>
              <a:rPr lang="ru-RU" dirty="0" err="1"/>
              <a:t>бүкіл</a:t>
            </a:r>
            <a:r>
              <a:rPr lang="ru-RU" dirty="0"/>
              <a:t> </a:t>
            </a:r>
            <a:r>
              <a:rPr lang="ru-RU" dirty="0" err="1"/>
              <a:t>кезеңі</a:t>
            </a:r>
            <a:r>
              <a:rPr lang="ru-RU" dirty="0"/>
              <a:t> </a:t>
            </a:r>
            <a:r>
              <a:rPr lang="ru-RU" dirty="0" err="1"/>
              <a:t>ішінде</a:t>
            </a:r>
            <a:r>
              <a:rPr lang="ru-RU" dirty="0"/>
              <a:t> (ал </a:t>
            </a:r>
            <a:r>
              <a:rPr lang="ru-RU" dirty="0" err="1"/>
              <a:t>одан</a:t>
            </a:r>
            <a:r>
              <a:rPr lang="ru-RU" dirty="0"/>
              <a:t> </a:t>
            </a:r>
            <a:r>
              <a:rPr lang="ru-RU" dirty="0" err="1"/>
              <a:t>әрі</a:t>
            </a:r>
            <a:r>
              <a:rPr lang="ru-RU" dirty="0"/>
              <a:t> </a:t>
            </a:r>
            <a:r>
              <a:rPr lang="ru-RU" dirty="0" err="1"/>
              <a:t>пайдалану</a:t>
            </a:r>
            <a:r>
              <a:rPr lang="ru-RU" dirty="0"/>
              <a:t> </a:t>
            </a:r>
            <a:r>
              <a:rPr lang="ru-RU" dirty="0" err="1"/>
              <a:t>кезінде</a:t>
            </a:r>
            <a:r>
              <a:rPr lang="ru-RU" dirty="0"/>
              <a:t>) </a:t>
            </a:r>
            <a:r>
              <a:rPr lang="ru-RU" dirty="0" err="1"/>
              <a:t>қозғалыссыз</a:t>
            </a:r>
            <a:r>
              <a:rPr lang="ru-RU" dirty="0"/>
              <a:t> </a:t>
            </a:r>
            <a:r>
              <a:rPr lang="ru-RU" dirty="0" err="1"/>
              <a:t>қалады</a:t>
            </a:r>
            <a:r>
              <a:rPr lang="ru-RU" dirty="0"/>
              <a:t>. </a:t>
            </a:r>
            <a:r>
              <a:rPr lang="ru-RU" dirty="0" err="1"/>
              <a:t>Құрылыс</a:t>
            </a:r>
            <a:r>
              <a:rPr lang="ru-RU" dirty="0"/>
              <a:t> </a:t>
            </a:r>
            <a:r>
              <a:rPr lang="ru-RU" dirty="0" err="1"/>
              <a:t>кезінде</a:t>
            </a:r>
            <a:r>
              <a:rPr lang="ru-RU" dirty="0"/>
              <a:t> </a:t>
            </a:r>
            <a:r>
              <a:rPr lang="ru-RU" dirty="0" err="1"/>
              <a:t>құралдар</a:t>
            </a:r>
            <a:r>
              <a:rPr lang="ru-RU" dirty="0"/>
              <a:t> мен </a:t>
            </a:r>
            <a:r>
              <a:rPr lang="ru-RU" dirty="0" err="1"/>
              <a:t>жұмысшылар</a:t>
            </a:r>
            <a:r>
              <a:rPr lang="ru-RU" dirty="0"/>
              <a:t> </a:t>
            </a:r>
            <a:r>
              <a:rPr lang="ru-RU" dirty="0" err="1"/>
              <a:t>жұмыс</a:t>
            </a:r>
            <a:r>
              <a:rPr lang="ru-RU" dirty="0"/>
              <a:t> ала</a:t>
            </a:r>
            <a:r>
              <a:rPr lang="kk-KZ" dirty="0"/>
              <a:t>ңын</a:t>
            </a:r>
            <a:r>
              <a:rPr lang="ru-RU" dirty="0"/>
              <a:t>да </a:t>
            </a:r>
            <a:r>
              <a:rPr lang="ru-RU" dirty="0" err="1"/>
              <a:t>үздіксіз</a:t>
            </a:r>
            <a:r>
              <a:rPr lang="ru-RU" dirty="0"/>
              <a:t> </a:t>
            </a:r>
            <a:r>
              <a:rPr lang="ru-RU" dirty="0" err="1"/>
              <a:t>қозғалады</a:t>
            </a:r>
            <a:r>
              <a:rPr lang="ru-RU" dirty="0"/>
              <a:t>. </a:t>
            </a:r>
            <a:r>
              <a:rPr lang="ru-RU" dirty="0" err="1"/>
              <a:t>Кез</a:t>
            </a:r>
            <a:r>
              <a:rPr lang="ru-RU" dirty="0"/>
              <a:t> </a:t>
            </a:r>
            <a:r>
              <a:rPr lang="ru-RU" dirty="0" err="1"/>
              <a:t>келген</a:t>
            </a:r>
            <a:r>
              <a:rPr lang="ru-RU" dirty="0"/>
              <a:t> </a:t>
            </a:r>
            <a:r>
              <a:rPr lang="ru-RU" dirty="0" err="1"/>
              <a:t>объектінің</a:t>
            </a:r>
            <a:r>
              <a:rPr lang="ru-RU" dirty="0"/>
              <a:t> </a:t>
            </a:r>
            <a:r>
              <a:rPr lang="ru-RU" dirty="0" err="1"/>
              <a:t>құрылысы</a:t>
            </a:r>
            <a:r>
              <a:rPr lang="ru-RU" dirty="0"/>
              <a:t> </a:t>
            </a:r>
            <a:r>
              <a:rPr lang="ru-RU" dirty="0" err="1"/>
              <a:t>құрылыс</a:t>
            </a:r>
            <a:r>
              <a:rPr lang="ru-RU" dirty="0"/>
              <a:t> </a:t>
            </a:r>
            <a:r>
              <a:rPr lang="ru-RU" dirty="0" err="1"/>
              <a:t>алаңы</a:t>
            </a:r>
            <a:r>
              <a:rPr lang="ru-RU" dirty="0"/>
              <a:t> </a:t>
            </a:r>
            <a:r>
              <a:rPr lang="ru-RU" dirty="0" err="1"/>
              <a:t>ауданында</a:t>
            </a:r>
            <a:r>
              <a:rPr lang="ru-RU" dirty="0"/>
              <a:t> </a:t>
            </a:r>
            <a:r>
              <a:rPr lang="ru-RU" dirty="0" err="1"/>
              <a:t>құрылыстың</a:t>
            </a:r>
            <a:r>
              <a:rPr lang="ru-RU" dirty="0"/>
              <a:t> </a:t>
            </a:r>
            <a:r>
              <a:rPr lang="ru-RU" dirty="0" err="1"/>
              <a:t>өндірістік</a:t>
            </a:r>
            <a:r>
              <a:rPr lang="ru-RU" dirty="0"/>
              <a:t> </a:t>
            </a:r>
            <a:r>
              <a:rPr lang="ru-RU" dirty="0" err="1"/>
              <a:t>базасын</a:t>
            </a:r>
            <a:r>
              <a:rPr lang="ru-RU" dirty="0"/>
              <a:t> </a:t>
            </a:r>
            <a:r>
              <a:rPr lang="ru-RU" dirty="0" err="1"/>
              <a:t>құрудан</a:t>
            </a:r>
            <a:r>
              <a:rPr lang="ru-RU" dirty="0"/>
              <a:t> </a:t>
            </a:r>
            <a:r>
              <a:rPr lang="ru-RU" dirty="0" err="1"/>
              <a:t>басталады</a:t>
            </a:r>
            <a:r>
              <a:rPr lang="ru-RU" dirty="0"/>
              <a:t>, </a:t>
            </a:r>
            <a:r>
              <a:rPr lang="ru-RU" dirty="0" err="1"/>
              <a:t>ол</a:t>
            </a:r>
            <a:r>
              <a:rPr lang="ru-RU" dirty="0"/>
              <a:t> (</a:t>
            </a:r>
            <a:r>
              <a:rPr lang="ru-RU" dirty="0" err="1"/>
              <a:t>салынатын</a:t>
            </a:r>
            <a:r>
              <a:rPr lang="ru-RU" dirty="0"/>
              <a:t> </a:t>
            </a:r>
            <a:r>
              <a:rPr lang="ru-RU" dirty="0" err="1"/>
              <a:t>объектінің</a:t>
            </a:r>
            <a:r>
              <a:rPr lang="ru-RU" dirty="0"/>
              <a:t> </a:t>
            </a:r>
            <a:r>
              <a:rPr lang="ru-RU" dirty="0" err="1"/>
              <a:t>ауқымына</a:t>
            </a:r>
            <a:r>
              <a:rPr lang="ru-RU" dirty="0"/>
              <a:t> </a:t>
            </a:r>
            <a:r>
              <a:rPr lang="ru-RU" dirty="0" err="1"/>
              <a:t>байланысты</a:t>
            </a:r>
            <a:r>
              <a:rPr lang="ru-RU" dirty="0"/>
              <a:t>) </a:t>
            </a:r>
            <a:r>
              <a:rPr lang="ru-RU" dirty="0" err="1"/>
              <a:t>өзінің</a:t>
            </a:r>
            <a:r>
              <a:rPr lang="ru-RU" dirty="0"/>
              <a:t> </a:t>
            </a:r>
            <a:r>
              <a:rPr lang="ru-RU" dirty="0" err="1"/>
              <a:t>құндық</a:t>
            </a:r>
            <a:r>
              <a:rPr lang="ru-RU" dirty="0"/>
              <a:t> </a:t>
            </a:r>
            <a:r>
              <a:rPr lang="ru-RU" dirty="0" err="1"/>
              <a:t>көрсеткіштері</a:t>
            </a:r>
            <a:r>
              <a:rPr lang="ru-RU" dirty="0"/>
              <a:t> </a:t>
            </a:r>
            <a:r>
              <a:rPr lang="ru-RU" dirty="0" err="1"/>
              <a:t>бойынша</a:t>
            </a:r>
            <a:r>
              <a:rPr lang="ru-RU" dirty="0"/>
              <a:t> </a:t>
            </a:r>
            <a:r>
              <a:rPr lang="ru-RU" dirty="0" err="1"/>
              <a:t>объектінің</a:t>
            </a:r>
            <a:r>
              <a:rPr lang="ru-RU" dirty="0"/>
              <a:t> </a:t>
            </a:r>
            <a:r>
              <a:rPr lang="ru-RU" dirty="0" err="1"/>
              <a:t>өзінің</a:t>
            </a:r>
            <a:r>
              <a:rPr lang="ru-RU" dirty="0"/>
              <a:t> </a:t>
            </a:r>
            <a:r>
              <a:rPr lang="ru-RU" dirty="0" err="1"/>
              <a:t>құрылыс</a:t>
            </a:r>
            <a:r>
              <a:rPr lang="ru-RU" dirty="0"/>
              <a:t> </a:t>
            </a:r>
            <a:r>
              <a:rPr lang="ru-RU" dirty="0" err="1"/>
              <a:t>құнымен</a:t>
            </a:r>
            <a:r>
              <a:rPr lang="ru-RU" dirty="0"/>
              <a:t> </a:t>
            </a:r>
            <a:r>
              <a:rPr lang="ru-RU" dirty="0" err="1"/>
              <a:t>салыстыруға</a:t>
            </a:r>
            <a:r>
              <a:rPr lang="ru-RU" dirty="0"/>
              <a:t> </a:t>
            </a:r>
            <a:r>
              <a:rPr lang="ru-RU" dirty="0" err="1"/>
              <a:t>болады</a:t>
            </a:r>
            <a:r>
              <a:rPr lang="ru-RU" dirty="0"/>
              <a:t>.</a:t>
            </a:r>
          </a:p>
          <a:p>
            <a:endParaRPr lang="ru-RU" dirty="0"/>
          </a:p>
        </p:txBody>
      </p:sp>
    </p:spTree>
    <p:extLst>
      <p:ext uri="{BB962C8B-B14F-4D97-AF65-F5344CB8AC3E}">
        <p14:creationId xmlns:p14="http://schemas.microsoft.com/office/powerpoint/2010/main" val="3293106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19256" cy="5649491"/>
          </a:xfrm>
        </p:spPr>
        <p:txBody>
          <a:bodyPr>
            <a:normAutofit fontScale="850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Объектінің </a:t>
            </a:r>
            <a:r>
              <a:rPr lang="kk-KZ" dirty="0">
                <a:latin typeface="Times New Roman" panose="02020603050405020304" pitchFamily="18" charset="0"/>
                <a:cs typeface="Times New Roman" panose="02020603050405020304" pitchFamily="18" charset="0"/>
              </a:rPr>
              <a:t>негізгі құрылымдарының құрылысын бастау үшін құрылыс алаңында, шын мәнінде, арнайы өндірістік кәсіпорын құру керек, оның құрылыс өнімдері бір-бір данасы – салынып жатқан объект болады.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u="sng" dirty="0" smtClean="0">
                <a:solidFill>
                  <a:srgbClr val="FF0000"/>
                </a:solidFill>
                <a:latin typeface="Times New Roman" panose="02020603050405020304" pitchFamily="18" charset="0"/>
                <a:cs typeface="Times New Roman" panose="02020603050405020304" pitchFamily="18" charset="0"/>
              </a:rPr>
              <a:t>Құрылыс</a:t>
            </a:r>
            <a:r>
              <a:rPr lang="kk-KZ" dirty="0" smtClean="0">
                <a:latin typeface="Times New Roman" panose="02020603050405020304" pitchFamily="18" charset="0"/>
                <a:cs typeface="Times New Roman" panose="02020603050405020304" pitchFamily="18" charset="0"/>
              </a:rPr>
              <a:t>-бұл </a:t>
            </a:r>
            <a:r>
              <a:rPr lang="kk-KZ" dirty="0">
                <a:latin typeface="Times New Roman" panose="02020603050405020304" pitchFamily="18" charset="0"/>
                <a:cs typeface="Times New Roman" panose="02020603050405020304" pitchFamily="18" charset="0"/>
              </a:rPr>
              <a:t>өндірістік өндірістің тікелей қарама-қайшылығы, онда өндіріс басталғанға дейін ғимараттар, құрылыстар салынып, технологиялық жабдықтар орнатылып, өндіріс технологиясы жасалып, содан кейін ғана өндіріс басталады.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Бұл </a:t>
            </a:r>
            <a:r>
              <a:rPr lang="kk-KZ" dirty="0">
                <a:latin typeface="Times New Roman" panose="02020603050405020304" pitchFamily="18" charset="0"/>
                <a:cs typeface="Times New Roman" panose="02020603050405020304" pitchFamily="18" charset="0"/>
              </a:rPr>
              <a:t>жағдай құрылыс процесін ұйымдастырудың және басқарудың ерекше формаларын, жұмыс технологиясының арнайы әдістерін әзірлеуді талап етеді.</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8420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76672"/>
            <a:ext cx="8229600" cy="4525963"/>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өнімдерін белгілі бір жер учаскесіне орналастыру оны жер учаскесінің құнына, жер нарығындағы баға конъюнктурасына тәуелді етеді.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Құрылыс </a:t>
            </a:r>
            <a:r>
              <a:rPr lang="kk-KZ" dirty="0">
                <a:latin typeface="Times New Roman" panose="02020603050405020304" pitchFamily="18" charset="0"/>
                <a:cs typeface="Times New Roman" panose="02020603050405020304" pitchFamily="18" charset="0"/>
              </a:rPr>
              <a:t>өнімдерінің техникалық-экономикалық көрсеткіштеріне уақыт факторы үлкен әсер етеді.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Кез </a:t>
            </a:r>
            <a:r>
              <a:rPr lang="kk-KZ" dirty="0">
                <a:latin typeface="Times New Roman" panose="02020603050405020304" pitchFamily="18" charset="0"/>
                <a:cs typeface="Times New Roman" panose="02020603050405020304" pitchFamily="18" charset="0"/>
              </a:rPr>
              <a:t>– келген нысанды салу ұзақтығы тек айлармен ғана емес, көптеген жағдайларда, әсіресе ірі нысандарды салу кезінде-жылдармен есептеледі. Бұл капиталды ұзақ уақыт айналымнан алшақтатуға және оның практикалық </a:t>
            </a:r>
            <a:r>
              <a:rPr lang="kk-KZ" u="sng" dirty="0">
                <a:solidFill>
                  <a:srgbClr val="FF0000"/>
                </a:solidFill>
                <a:latin typeface="Times New Roman" panose="02020603050405020304" pitchFamily="18" charset="0"/>
                <a:cs typeface="Times New Roman" panose="02020603050405020304" pitchFamily="18" charset="0"/>
              </a:rPr>
              <a:t>"жансыздануна"</a:t>
            </a:r>
            <a:r>
              <a:rPr lang="kk-KZ" dirty="0">
                <a:latin typeface="Times New Roman" panose="02020603050405020304" pitchFamily="18" charset="0"/>
                <a:cs typeface="Times New Roman" panose="02020603050405020304" pitchFamily="18" charset="0"/>
              </a:rPr>
              <a:t>әкеледі.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9157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fontScale="92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объектілерінің үлкен капитал сыйымдылығын ескере отырып, капиталды ұзақ уақыт айналымнан шығару және оны құрылысқа салу өте жауапты және өте қауіпті шешім болып табылады. Құрылыстағы капитал айналымының циклінің ұзақтығы өнеркәсіпке қарағанда бірнеше есе және саудаға қарағанда ондаған есе көп екенін есте ұстаған жөн.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Сондықтан </a:t>
            </a:r>
            <a:r>
              <a:rPr lang="kk-KZ" dirty="0">
                <a:latin typeface="Times New Roman" panose="02020603050405020304" pitchFamily="18" charset="0"/>
                <a:cs typeface="Times New Roman" panose="02020603050405020304" pitchFamily="18" charset="0"/>
              </a:rPr>
              <a:t>құрылысқа инвестиция салу туралы шешім қабылдау елеулі техникалық-экономикалық есептеулермен бірге жүреді.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Кез </a:t>
            </a:r>
            <a:r>
              <a:rPr lang="kk-KZ" dirty="0">
                <a:latin typeface="Times New Roman" panose="02020603050405020304" pitchFamily="18" charset="0"/>
                <a:cs typeface="Times New Roman" panose="02020603050405020304" pitchFamily="18" charset="0"/>
              </a:rPr>
              <a:t>келген объектінің құрылысы өзінің топографиялық, инженерлік-геологиялық және климаттық жағдайларымен сипатталатын белгілі бір табиғи ортада жүзеге асырылады.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7028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29600" cy="4525963"/>
          </a:xfrm>
        </p:spPr>
        <p:txBody>
          <a:bodyPr>
            <a:normAutofit fontScale="925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әр түрлі өндірістік байланыстармен ерекшеленеді. Кез келген объектінің құрылысына ондаған, ал ірі құрылыстардың құрылысына жүздеген жобалау – іздестіру, ғылыми-зерттеу, құрылыс және монтаждау ұйымдары, негізгі технологиялық жабдықты дайындаушы зауыттар, құрылыс-монтаждау жабдығы мен құрылыс материалдарын жеткізушілер, банктер және экономиканың басқа да субъектілері қатысады.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216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0"/>
            <a:ext cx="8219256" cy="6126163"/>
          </a:xfrm>
        </p:spPr>
        <p:txBody>
          <a:bodyPr/>
          <a:lstStyle/>
          <a:p>
            <a:pPr marL="0" indent="0" algn="just">
              <a:buNone/>
            </a:pPr>
            <a:r>
              <a:rPr lang="kk-KZ" dirty="0" smtClean="0"/>
              <a:t>	Құрылыс </a:t>
            </a:r>
            <a:r>
              <a:rPr lang="kk-KZ" dirty="0"/>
              <a:t>процесіндегі қарым-қатынастардың кооперациясы жеткізу және қызмет көрсету саласында да (өнім мен материалдардың белгілі бір мөлшерін, толықтығын және жеткізу мерзімін міндетті түрде жеткізуді қамтамасыз етеді), сондай-ақ өндіріс саласында, т.б. тікелей құрылыс алаңында бір технологиялық процесті құраушы өзара байланысты элементтерге бөлу арқылы жүзеге асырылады, олардың орындалуын әртүрлі мердігерлер жүзеге асырады.</a:t>
            </a:r>
            <a:endParaRPr lang="ru-RU" dirty="0"/>
          </a:p>
        </p:txBody>
      </p:sp>
    </p:spTree>
    <p:extLst>
      <p:ext uri="{BB962C8B-B14F-4D97-AF65-F5344CB8AC3E}">
        <p14:creationId xmlns:p14="http://schemas.microsoft.com/office/powerpoint/2010/main" val="3824486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363272" cy="5721499"/>
          </a:xfrm>
        </p:spPr>
        <p:txBody>
          <a:bodyPr/>
          <a:lstStyle/>
          <a:p>
            <a:pPr marL="0" indent="0" algn="just">
              <a:buNone/>
            </a:pPr>
            <a:r>
              <a:rPr lang="kk-KZ" dirty="0" smtClean="0"/>
              <a:t>	Құрылыстағы </a:t>
            </a:r>
            <a:r>
              <a:rPr lang="kk-KZ" dirty="0"/>
              <a:t>технологиялық циклдің ұзақтығы құрылыс өнімдері үшін есеп айырысудың ерекше формасын тудырды. Есептеулер шартты түрде дайын өнім үшін-жұмыс кезеңдері үшін, ғимараттардың құрылымдық бөліктерін немесе жұмыс түрлерін орындау үшін жүргізіледі. </a:t>
            </a:r>
            <a:endParaRPr lang="kk-KZ" dirty="0" smtClean="0"/>
          </a:p>
          <a:p>
            <a:pPr marL="0" indent="0" algn="just">
              <a:buNone/>
            </a:pPr>
            <a:r>
              <a:rPr lang="kk-KZ" dirty="0"/>
              <a:t>	</a:t>
            </a:r>
            <a:r>
              <a:rPr lang="kk-KZ" dirty="0" smtClean="0"/>
              <a:t>Бұл </a:t>
            </a:r>
            <a:r>
              <a:rPr lang="kk-KZ" dirty="0"/>
              <a:t>тек объект үшін ғана емес, сонымен қатар жұмыстың жекелеген түрлері мен кезеңдері үшін де бағаны белгілеу қажеттілігін анықтайды.</a:t>
            </a:r>
            <a:endParaRPr lang="ru-RU" dirty="0"/>
          </a:p>
        </p:txBody>
      </p:sp>
    </p:spTree>
    <p:extLst>
      <p:ext uri="{BB962C8B-B14F-4D97-AF65-F5344CB8AC3E}">
        <p14:creationId xmlns:p14="http://schemas.microsoft.com/office/powerpoint/2010/main" val="418313052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6</Words>
  <Application>Microsoft Office PowerPoint</Application>
  <PresentationFormat>Экран (4:3)</PresentationFormat>
  <Paragraphs>19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Дәріс 4</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4</dc:title>
  <dc:creator>Асем Сагидолдина</dc:creator>
  <cp:lastModifiedBy>Асем Сагидолдина</cp:lastModifiedBy>
  <cp:revision>2</cp:revision>
  <dcterms:created xsi:type="dcterms:W3CDTF">2024-09-02T07:20:03Z</dcterms:created>
  <dcterms:modified xsi:type="dcterms:W3CDTF">2024-09-02T07:35:00Z</dcterms:modified>
</cp:coreProperties>
</file>